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37.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61" r:id="rId5"/>
    <p:sldId id="259" r:id="rId6"/>
    <p:sldId id="262" r:id="rId7"/>
    <p:sldId id="260" r:id="rId8"/>
    <p:sldId id="263" r:id="rId9"/>
    <p:sldId id="264" r:id="rId10"/>
    <p:sldId id="265" r:id="rId11"/>
    <p:sldId id="266" r:id="rId12"/>
    <p:sldId id="267" r:id="rId13"/>
    <p:sldId id="268" r:id="rId14"/>
    <p:sldId id="269" r:id="rId15"/>
    <p:sldId id="270" r:id="rId16"/>
    <p:sldId id="292" r:id="rId17"/>
    <p:sldId id="294" r:id="rId18"/>
    <p:sldId id="295" r:id="rId19"/>
    <p:sldId id="293" r:id="rId20"/>
    <p:sldId id="296" r:id="rId21"/>
    <p:sldId id="271" r:id="rId22"/>
    <p:sldId id="272" r:id="rId23"/>
    <p:sldId id="273" r:id="rId24"/>
    <p:sldId id="274" r:id="rId25"/>
    <p:sldId id="275" r:id="rId26"/>
    <p:sldId id="276" r:id="rId27"/>
    <p:sldId id="277" r:id="rId28"/>
    <p:sldId id="278" r:id="rId29"/>
    <p:sldId id="288" r:id="rId30"/>
    <p:sldId id="289" r:id="rId31"/>
    <p:sldId id="281" r:id="rId32"/>
    <p:sldId id="282" r:id="rId33"/>
    <p:sldId id="285" r:id="rId34"/>
    <p:sldId id="283" r:id="rId35"/>
    <p:sldId id="284" r:id="rId36"/>
    <p:sldId id="291" r:id="rId37"/>
    <p:sldId id="290"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45"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B22F01C-A0E9-4BC9-997A-12FB24BDF7E8}" type="datetimeFigureOut">
              <a:rPr lang="en-US" smtClean="0"/>
              <a:t>10/24/2020</a:t>
            </a:fld>
            <a:endParaRPr lang="en-IN"/>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IN"/>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2FF2A2F-3798-4147-B813-30AD94ED3152}"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22F01C-A0E9-4BC9-997A-12FB24BDF7E8}" type="datetimeFigureOut">
              <a:rPr lang="en-US" smtClean="0"/>
              <a:t>10/24/2020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FF2A2F-3798-4147-B813-30AD94ED3152}"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8B22F01C-A0E9-4BC9-997A-12FB24BDF7E8}" type="datetimeFigureOut">
              <a:rPr lang="en-US" smtClean="0"/>
              <a:t>10/24/2020</a:t>
            </a:fld>
            <a:endParaRPr lang="en-IN"/>
          </a:p>
        </p:txBody>
      </p:sp>
      <p:sp>
        <p:nvSpPr>
          <p:cNvPr id="5" name="Footer Placeholder 4"/>
          <p:cNvSpPr>
            <a:spLocks noGrp="1"/>
          </p:cNvSpPr>
          <p:nvPr>
            <p:ph type="ftr" sz="quarter" idx="11"/>
          </p:nvPr>
        </p:nvSpPr>
        <p:spPr>
          <a:xfrm>
            <a:off x="457201" y="6248207"/>
            <a:ext cx="5573483" cy="365125"/>
          </a:xfrm>
        </p:spPr>
        <p:txBody>
          <a:bodyPr/>
          <a:lstStyle/>
          <a:p>
            <a:endParaRPr lang="en-IN"/>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22FF2A2F-3798-4147-B813-30AD94ED3152}"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B22F01C-A0E9-4BC9-997A-12FB24BDF7E8}" type="datetimeFigureOut">
              <a:rPr lang="en-US" smtClean="0"/>
              <a:t>10/24/2020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2FF2A2F-3798-4147-B813-30AD94ED3152}" type="slidenum">
              <a:rPr lang="en-IN" smtClean="0"/>
              <a:t>‹#›</a:t>
            </a:fld>
            <a:endParaRPr lang="en-IN"/>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B22F01C-A0E9-4BC9-997A-12FB24BDF7E8}" type="datetimeFigureOut">
              <a:rPr lang="en-US" smtClean="0"/>
              <a:t>10/24/2020</a:t>
            </a:fld>
            <a:endParaRPr lang="en-IN"/>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2FF2A2F-3798-4147-B813-30AD94ED3152}" type="slidenum">
              <a:rPr lang="en-IN" smtClean="0"/>
              <a:t>‹#›</a:t>
            </a:fld>
            <a:endParaRPr lang="en-IN"/>
          </a:p>
        </p:txBody>
      </p:sp>
      <p:sp>
        <p:nvSpPr>
          <p:cNvPr id="14" name="Footer Placeholder 13"/>
          <p:cNvSpPr>
            <a:spLocks noGrp="1"/>
          </p:cNvSpPr>
          <p:nvPr>
            <p:ph type="ftr" sz="quarter" idx="12"/>
          </p:nvPr>
        </p:nvSpPr>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8B22F01C-A0E9-4BC9-997A-12FB24BDF7E8}" type="datetimeFigureOut">
              <a:rPr lang="en-US" smtClean="0"/>
              <a:t>10/24/2020</a:t>
            </a:fld>
            <a:endParaRPr lang="en-IN"/>
          </a:p>
        </p:txBody>
      </p:sp>
      <p:sp>
        <p:nvSpPr>
          <p:cNvPr id="10" name="Slide Number Placeholder 9"/>
          <p:cNvSpPr>
            <a:spLocks noGrp="1"/>
          </p:cNvSpPr>
          <p:nvPr>
            <p:ph type="sldNum" sz="quarter" idx="16"/>
          </p:nvPr>
        </p:nvSpPr>
        <p:spPr/>
        <p:txBody>
          <a:bodyPr rtlCol="0"/>
          <a:lstStyle/>
          <a:p>
            <a:fld id="{22FF2A2F-3798-4147-B813-30AD94ED3152}" type="slidenum">
              <a:rPr lang="en-IN" smtClean="0"/>
              <a:t>‹#›</a:t>
            </a:fld>
            <a:endParaRPr lang="en-IN"/>
          </a:p>
        </p:txBody>
      </p:sp>
      <p:sp>
        <p:nvSpPr>
          <p:cNvPr id="12" name="Footer Placeholder 11"/>
          <p:cNvSpPr>
            <a:spLocks noGrp="1"/>
          </p:cNvSpPr>
          <p:nvPr>
            <p:ph type="ftr" sz="quarter" idx="17"/>
          </p:nvPr>
        </p:nvSpPr>
        <p:spPr/>
        <p:txBody>
          <a:bodyPr rtlCol="0"/>
          <a:lstStyle/>
          <a:p>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8B22F01C-A0E9-4BC9-997A-12FB24BDF7E8}" type="datetimeFigureOut">
              <a:rPr lang="en-US" smtClean="0"/>
              <a:t>10/24/2020</a:t>
            </a:fld>
            <a:endParaRPr lang="en-IN"/>
          </a:p>
        </p:txBody>
      </p:sp>
      <p:sp>
        <p:nvSpPr>
          <p:cNvPr id="12" name="Slide Number Placeholder 11"/>
          <p:cNvSpPr>
            <a:spLocks noGrp="1"/>
          </p:cNvSpPr>
          <p:nvPr>
            <p:ph type="sldNum" sz="quarter" idx="16"/>
          </p:nvPr>
        </p:nvSpPr>
        <p:spPr/>
        <p:txBody>
          <a:bodyPr rtlCol="0"/>
          <a:lstStyle/>
          <a:p>
            <a:fld id="{22FF2A2F-3798-4147-B813-30AD94ED3152}" type="slidenum">
              <a:rPr lang="en-IN" smtClean="0"/>
              <a:t>‹#›</a:t>
            </a:fld>
            <a:endParaRPr lang="en-IN"/>
          </a:p>
        </p:txBody>
      </p:sp>
      <p:sp>
        <p:nvSpPr>
          <p:cNvPr id="14" name="Footer Placeholder 13"/>
          <p:cNvSpPr>
            <a:spLocks noGrp="1"/>
          </p:cNvSpPr>
          <p:nvPr>
            <p:ph type="ftr" sz="quarter" idx="17"/>
          </p:nvPr>
        </p:nvSpPr>
        <p:spPr/>
        <p:txBody>
          <a:bodyPr rtlCol="0"/>
          <a:lstStyle/>
          <a:p>
            <a:endParaRPr lang="en-IN"/>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B22F01C-A0E9-4BC9-997A-12FB24BDF7E8}" type="datetimeFigureOut">
              <a:rPr lang="en-US" smtClean="0"/>
              <a:t>10/24/2020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2FF2A2F-3798-4147-B813-30AD94ED3152}"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22F01C-A0E9-4BC9-997A-12FB24BDF7E8}" type="datetimeFigureOut">
              <a:rPr lang="en-US" smtClean="0"/>
              <a:t>10/24/2020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2FF2A2F-3798-4147-B813-30AD94ED3152}"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B22F01C-A0E9-4BC9-997A-12FB24BDF7E8}" type="datetimeFigureOut">
              <a:rPr lang="en-US" smtClean="0"/>
              <a:t>10/24/2020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2FF2A2F-3798-4147-B813-30AD94ED3152}" type="slidenum">
              <a:rPr lang="en-IN" smtClean="0"/>
              <a:t>‹#›</a:t>
            </a:fld>
            <a:endParaRPr lang="en-IN"/>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8B22F01C-A0E9-4BC9-997A-12FB24BDF7E8}" type="datetimeFigureOut">
              <a:rPr lang="en-US" smtClean="0"/>
              <a:t>10/24/2020</a:t>
            </a:fld>
            <a:endParaRPr lang="en-IN"/>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2FF2A2F-3798-4147-B813-30AD94ED3152}" type="slidenum">
              <a:rPr lang="en-IN" smtClean="0"/>
              <a:t>‹#›</a:t>
            </a:fld>
            <a:endParaRPr lang="en-IN"/>
          </a:p>
        </p:txBody>
      </p:sp>
      <p:sp>
        <p:nvSpPr>
          <p:cNvPr id="14" name="Footer Placeholder 13"/>
          <p:cNvSpPr>
            <a:spLocks noGrp="1"/>
          </p:cNvSpPr>
          <p:nvPr>
            <p:ph type="ftr" sz="quarter" idx="12"/>
          </p:nvPr>
        </p:nvSpPr>
        <p:spPr>
          <a:xfrm>
            <a:off x="1600200" y="6248206"/>
            <a:ext cx="4572000" cy="365125"/>
          </a:xfrm>
        </p:spPr>
        <p:txBody>
          <a:bodyPr rtlCol="0"/>
          <a:lstStyle/>
          <a:p>
            <a:endParaRPr lang="en-IN"/>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B22F01C-A0E9-4BC9-997A-12FB24BDF7E8}" type="datetimeFigureOut">
              <a:rPr lang="en-US" smtClean="0"/>
              <a:t>10/24/2020</a:t>
            </a:fld>
            <a:endParaRPr lang="en-IN"/>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IN"/>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2FF2A2F-3798-4147-B813-30AD94ED3152}"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Distributed data base system</a:t>
            </a:r>
            <a:endParaRPr lang="en-IN" dirty="0"/>
          </a:p>
        </p:txBody>
      </p:sp>
      <p:sp>
        <p:nvSpPr>
          <p:cNvPr id="3" name="Subtitle 2"/>
          <p:cNvSpPr>
            <a:spLocks noGrp="1"/>
          </p:cNvSpPr>
          <p:nvPr>
            <p:ph type="subTitle" idx="1"/>
          </p:nvPr>
        </p:nvSpPr>
        <p:spPr/>
        <p:txBody>
          <a:bodyPr/>
          <a:lstStyle/>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Types of Distributed Databases</a:t>
            </a:r>
            <a:br>
              <a:rPr lang="en-IN" dirty="0"/>
            </a:br>
            <a:endParaRPr lang="en-IN" dirty="0"/>
          </a:p>
        </p:txBody>
      </p:sp>
      <p:sp>
        <p:nvSpPr>
          <p:cNvPr id="3" name="Content Placeholder 2"/>
          <p:cNvSpPr>
            <a:spLocks noGrp="1"/>
          </p:cNvSpPr>
          <p:nvPr>
            <p:ph sz="quarter" idx="1"/>
          </p:nvPr>
        </p:nvSpPr>
        <p:spPr/>
        <p:txBody>
          <a:bodyPr/>
          <a:lstStyle/>
          <a:p>
            <a:r>
              <a:rPr lang="en-IN" dirty="0"/>
              <a:t>Distributed databases can be broadly classified into homogeneous and heterogeneous distributed database environments, each with further sub-divisions, as shown in the following illustration.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026" name="Picture 2"/>
          <p:cNvPicPr>
            <a:picLocks noGrp="1" noChangeAspect="1" noChangeArrowheads="1"/>
          </p:cNvPicPr>
          <p:nvPr>
            <p:ph sz="quarter" idx="1"/>
          </p:nvPr>
        </p:nvPicPr>
        <p:blipFill>
          <a:blip r:embed="rId2" cstate="print"/>
          <a:stretch>
            <a:fillRect/>
          </a:stretch>
        </p:blipFill>
        <p:spPr bwMode="auto">
          <a:xfrm>
            <a:off x="908050" y="2085975"/>
            <a:ext cx="7562850" cy="35242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20000"/>
          </a:bodyPr>
          <a:lstStyle/>
          <a:p>
            <a:r>
              <a:rPr lang="en-IN" dirty="0"/>
              <a:t>Homogeneous Distributed Databases</a:t>
            </a:r>
          </a:p>
          <a:p>
            <a:r>
              <a:rPr lang="en-IN" dirty="0"/>
              <a:t>In a homogeneous distributed database, all the sites use identical DBMS and operating systems. Its properties are −</a:t>
            </a:r>
          </a:p>
          <a:p>
            <a:r>
              <a:rPr lang="en-IN" dirty="0"/>
              <a:t>The sites use very similar software.</a:t>
            </a:r>
          </a:p>
          <a:p>
            <a:r>
              <a:rPr lang="en-IN" dirty="0"/>
              <a:t>The sites use identical DBMS or DBMS from the same vendor.</a:t>
            </a:r>
          </a:p>
          <a:p>
            <a:r>
              <a:rPr lang="en-IN" dirty="0"/>
              <a:t>Each site is aware of all other sites and cooperates with other sites to process user requests.</a:t>
            </a:r>
          </a:p>
          <a:p>
            <a:r>
              <a:rPr lang="en-IN" dirty="0"/>
              <a:t>The database is accessed through a single interface as if it is a single database.</a:t>
            </a:r>
          </a:p>
          <a:p>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r>
              <a:rPr lang="en-IN" dirty="0"/>
              <a:t>Types of Homogeneous Distributed Database</a:t>
            </a:r>
          </a:p>
          <a:p>
            <a:r>
              <a:rPr lang="en-IN" dirty="0"/>
              <a:t>There are two types of homogeneous distributed database −</a:t>
            </a:r>
          </a:p>
          <a:p>
            <a:r>
              <a:rPr lang="en-IN" b="1" dirty="0"/>
              <a:t>Autonomous</a:t>
            </a:r>
            <a:r>
              <a:rPr lang="en-IN" dirty="0"/>
              <a:t> − Each database is independent that functions on its own. They are integrated by a controlling application and use message passing to share data updates.</a:t>
            </a:r>
          </a:p>
          <a:p>
            <a:r>
              <a:rPr lang="en-IN" b="1" dirty="0"/>
              <a:t>Non-autonomous</a:t>
            </a:r>
            <a:r>
              <a:rPr lang="en-IN" dirty="0"/>
              <a:t> − Data is distributed across the homogeneous nodes and a central or master DBMS co-ordinates data updates across the sites.</a:t>
            </a:r>
          </a:p>
          <a:p>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85000" lnSpcReduction="10000"/>
          </a:bodyPr>
          <a:lstStyle/>
          <a:p>
            <a:r>
              <a:rPr lang="en-IN" dirty="0"/>
              <a:t>Heterogeneous Distributed Databases</a:t>
            </a:r>
          </a:p>
          <a:p>
            <a:r>
              <a:rPr lang="en-IN" dirty="0"/>
              <a:t>In a heterogeneous distributed database, different sites have different operating systems, DBMS products and data models. Its properties are −</a:t>
            </a:r>
          </a:p>
          <a:p>
            <a:r>
              <a:rPr lang="en-IN" dirty="0"/>
              <a:t>Different sites use dissimilar schemas and software.</a:t>
            </a:r>
          </a:p>
          <a:p>
            <a:r>
              <a:rPr lang="en-IN" dirty="0"/>
              <a:t>The system may be composed of a variety of DBMSs like relational, network, hierarchical or object oriented.</a:t>
            </a:r>
          </a:p>
          <a:p>
            <a:r>
              <a:rPr lang="en-IN" dirty="0"/>
              <a:t>Query processing is complex due to dissimilar schemas.</a:t>
            </a:r>
          </a:p>
          <a:p>
            <a:r>
              <a:rPr lang="en-IN" dirty="0"/>
              <a:t>Transaction processing is complex due to dissimilar software.</a:t>
            </a:r>
          </a:p>
          <a:p>
            <a:r>
              <a:rPr lang="en-IN" dirty="0"/>
              <a:t>A site may not be aware of other sites and so there is limited co-operation in processing user requests.</a:t>
            </a:r>
          </a:p>
          <a:p>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r>
              <a:rPr lang="en-IN" dirty="0"/>
              <a:t>Types of Heterogeneous Distributed Databases</a:t>
            </a:r>
          </a:p>
          <a:p>
            <a:r>
              <a:rPr lang="en-IN" b="1" dirty="0"/>
              <a:t>Federated</a:t>
            </a:r>
            <a:r>
              <a:rPr lang="en-IN" dirty="0"/>
              <a:t> − The heterogeneous database systems are independent in nature and integrated together so that they function as a single database system.</a:t>
            </a:r>
          </a:p>
          <a:p>
            <a:r>
              <a:rPr lang="en-IN" b="1" dirty="0"/>
              <a:t>Un-federated</a:t>
            </a:r>
            <a:r>
              <a:rPr lang="en-IN" dirty="0"/>
              <a:t> − The database systems employ a central coordinating module through which the databases are accessed.</a:t>
            </a:r>
          </a:p>
          <a:p>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fontAlgn="base"/>
            <a:r>
              <a:rPr lang="en-IN" dirty="0" smtClean="0"/>
              <a:t>Federated database management system issues</a:t>
            </a:r>
          </a:p>
          <a:p>
            <a:pPr fontAlgn="base"/>
            <a:r>
              <a:rPr lang="en-IN" dirty="0" smtClean="0"/>
              <a:t>Last Updated: 08-10-2018A system in which each server is autonomous and centralized DBMS that has its own local users. The term Federated Database system or in short FDS is basically used when there is some global view or schema of the Federation of the database which is basically shared by the applications. These systems are hybrid between distributed and centralized systems.</a:t>
            </a:r>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pPr fontAlgn="base"/>
            <a:r>
              <a:rPr lang="en-IN" b="1" dirty="0" smtClean="0"/>
              <a:t>Issues in DBMS –</a:t>
            </a:r>
            <a:r>
              <a:rPr lang="en-IN" dirty="0" smtClean="0"/>
              <a:t/>
            </a:r>
            <a:br>
              <a:rPr lang="en-IN" dirty="0" smtClean="0"/>
            </a:br>
            <a:r>
              <a:rPr lang="en-IN" dirty="0" smtClean="0"/>
              <a:t>In heterogeneous FDBMS one server may be network DBMS another an object DBMS and a third a relational or hierarchical DBMS in such cases we may need to have canonical language system and which include language translators to translate </a:t>
            </a:r>
            <a:r>
              <a:rPr lang="en-IN" dirty="0" err="1" smtClean="0"/>
              <a:t>subqueries</a:t>
            </a:r>
            <a:r>
              <a:rPr lang="en-IN" dirty="0" smtClean="0"/>
              <a:t> from the canonical language to the language of the server. The type of heterogeneity present in FDBMS may arise basically from several sources. Following types of Heterogeneity or Issues will occur in FDBMS.</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b="1" dirty="0" smtClean="0"/>
              <a:t>Differences in data model –</a:t>
            </a:r>
            <a:r>
              <a:rPr lang="en-IN" dirty="0" smtClean="0"/>
              <a:t/>
            </a:r>
            <a:br>
              <a:rPr lang="en-IN" dirty="0" smtClean="0"/>
            </a:br>
            <a:r>
              <a:rPr lang="en-IN" dirty="0" smtClean="0"/>
              <a:t>In an organization, we may have different types of the data model for databases such as relational, file, object data model and </a:t>
            </a:r>
            <a:r>
              <a:rPr lang="en-IN" dirty="0" err="1" smtClean="0"/>
              <a:t>modeling</a:t>
            </a:r>
            <a:r>
              <a:rPr lang="en-IN" dirty="0" smtClean="0"/>
              <a:t> capabilities of these models vary from one another. Hence to deal with them uniformly in a single language is too challenging. Hence Difference in the data model is the basic issue in FDBMS.</a:t>
            </a:r>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fontAlgn="base"/>
            <a:r>
              <a:rPr lang="en-IN" b="1" dirty="0" smtClean="0"/>
              <a:t>Difference in Constraints –</a:t>
            </a:r>
            <a:r>
              <a:rPr lang="en-IN" dirty="0" smtClean="0"/>
              <a:t/>
            </a:r>
            <a:br>
              <a:rPr lang="en-IN" dirty="0" smtClean="0"/>
            </a:br>
            <a:r>
              <a:rPr lang="en-IN" dirty="0" smtClean="0"/>
              <a:t>Constraints facilities and its implementation vary from one system to another. There are basically comparable features that must be reconciled in the basic construction of global schema. And this global schema also has to deal with potential conflicts among constraints. For example, the relationship from the ER model is represented as referential integrity constraint in the relational model.</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10000"/>
          </a:bodyPr>
          <a:lstStyle/>
          <a:p>
            <a:r>
              <a:rPr lang="en-IN" dirty="0" smtClean="0"/>
              <a:t>What is DDBMS?</a:t>
            </a:r>
          </a:p>
          <a:p>
            <a:r>
              <a:rPr lang="en-IN" dirty="0"/>
              <a:t>A distributed database is basically a database that is not limited to one system, it is spread over different sites, </a:t>
            </a:r>
            <a:r>
              <a:rPr lang="en-IN" dirty="0" err="1"/>
              <a:t>i.e</a:t>
            </a:r>
            <a:r>
              <a:rPr lang="en-IN" dirty="0"/>
              <a:t>, on multiple computers or over a network of computers</a:t>
            </a:r>
            <a:r>
              <a:rPr lang="en-IN" dirty="0" smtClean="0"/>
              <a:t>.</a:t>
            </a:r>
          </a:p>
          <a:p>
            <a:r>
              <a:rPr lang="en-IN" dirty="0" smtClean="0"/>
              <a:t> </a:t>
            </a:r>
            <a:r>
              <a:rPr lang="en-IN" dirty="0"/>
              <a:t>A distributed database system is located on various sited that don’t share physical components. This maybe required when a particular database needs to be accessed by various users globally</a:t>
            </a:r>
            <a:r>
              <a:rPr lang="en-IN" dirty="0" smtClean="0"/>
              <a:t>.</a:t>
            </a:r>
          </a:p>
          <a:p>
            <a:r>
              <a:rPr lang="en-IN" dirty="0" smtClean="0"/>
              <a:t> </a:t>
            </a:r>
            <a:r>
              <a:rPr lang="en-IN" dirty="0"/>
              <a:t>It needs to be managed such that for the users it looks like one single database.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b="1" dirty="0" smtClean="0"/>
              <a:t>Difference in Query Language –</a:t>
            </a:r>
            <a:r>
              <a:rPr lang="en-IN" dirty="0" smtClean="0"/>
              <a:t/>
            </a:r>
            <a:br>
              <a:rPr lang="en-IN" dirty="0" smtClean="0"/>
            </a:br>
            <a:r>
              <a:rPr lang="en-IN" dirty="0" smtClean="0"/>
              <a:t>For the same data model, we have so many languages and their version also varies. For example, even in SQL, we have so many versions such as SQL-89, SQL-92 and SQL-99 and these versions have their own set of data types, comparison operators, string manipulation and so on.</a:t>
            </a:r>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20000"/>
          </a:bodyPr>
          <a:lstStyle/>
          <a:p>
            <a:r>
              <a:rPr lang="en-IN" dirty="0"/>
              <a:t>Distributed DBMS Architectures</a:t>
            </a:r>
          </a:p>
          <a:p>
            <a:r>
              <a:rPr lang="en-IN" dirty="0"/>
              <a:t>DDBMS architectures are generally developed depending on three parameters −</a:t>
            </a:r>
          </a:p>
          <a:p>
            <a:r>
              <a:rPr lang="en-IN" b="1" dirty="0"/>
              <a:t>Distribution</a:t>
            </a:r>
            <a:r>
              <a:rPr lang="en-IN" dirty="0"/>
              <a:t> − It states the physical distribution of data across the different sites.</a:t>
            </a:r>
          </a:p>
          <a:p>
            <a:r>
              <a:rPr lang="en-IN" b="1" dirty="0"/>
              <a:t>Autonomy</a:t>
            </a:r>
            <a:r>
              <a:rPr lang="en-IN" dirty="0"/>
              <a:t> − It indicates the distribution of control of the database system and the degree to which each constituent DBMS can operate independently.</a:t>
            </a:r>
          </a:p>
          <a:p>
            <a:r>
              <a:rPr lang="en-IN" b="1" dirty="0"/>
              <a:t>Heterogeneity</a:t>
            </a:r>
            <a:r>
              <a:rPr lang="en-IN" dirty="0"/>
              <a:t> − It refers to the uniformity or dissimilarity of the data models, system components and databases.</a:t>
            </a:r>
          </a:p>
          <a:p>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a:t>Architectural Models</a:t>
            </a:r>
          </a:p>
          <a:p>
            <a:r>
              <a:rPr lang="en-IN" dirty="0"/>
              <a:t>Some of the common architectural models are </a:t>
            </a:r>
          </a:p>
          <a:p>
            <a:r>
              <a:rPr lang="en-IN" dirty="0"/>
              <a:t>Client - Server Architecture for DDBMS</a:t>
            </a:r>
          </a:p>
          <a:p>
            <a:r>
              <a:rPr lang="en-IN" dirty="0"/>
              <a:t>Peer - to - Peer Architecture for DDBMS</a:t>
            </a:r>
          </a:p>
          <a:p>
            <a:r>
              <a:rPr lang="en-IN" dirty="0"/>
              <a:t>Multi - DBMS Architecture</a:t>
            </a:r>
          </a:p>
          <a:p>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20000"/>
          </a:bodyPr>
          <a:lstStyle/>
          <a:p>
            <a:r>
              <a:rPr lang="en-IN" dirty="0"/>
              <a:t>Client - Server Architecture for DDBMS</a:t>
            </a:r>
          </a:p>
          <a:p>
            <a:r>
              <a:rPr lang="en-IN" dirty="0"/>
              <a:t>This is a two-level architecture where the functionality is divided into servers and clients. The server functions primarily encompass data management, query processing, optimization and transaction management. Client functions include mainly user interface. However, they have some functions like consistency checking and transaction management.</a:t>
            </a:r>
          </a:p>
          <a:p>
            <a:r>
              <a:rPr lang="en-IN" dirty="0"/>
              <a:t>The two different client - server architecture are −</a:t>
            </a:r>
          </a:p>
          <a:p>
            <a:r>
              <a:rPr lang="en-IN" dirty="0"/>
              <a:t>Single Server Multiple Client</a:t>
            </a:r>
          </a:p>
          <a:p>
            <a:r>
              <a:rPr lang="en-IN" dirty="0"/>
              <a:t>Multiple Server Multiple Client (shown in the following diagram)</a:t>
            </a:r>
          </a:p>
          <a:p>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2050" name="Picture 2"/>
          <p:cNvPicPr>
            <a:picLocks noGrp="1" noChangeAspect="1" noChangeArrowheads="1"/>
          </p:cNvPicPr>
          <p:nvPr>
            <p:ph sz="quarter" idx="1"/>
          </p:nvPr>
        </p:nvPicPr>
        <p:blipFill>
          <a:blip r:embed="rId2" cstate="print"/>
          <a:stretch>
            <a:fillRect/>
          </a:stretch>
        </p:blipFill>
        <p:spPr bwMode="auto">
          <a:xfrm>
            <a:off x="1489723" y="1600200"/>
            <a:ext cx="6399504" cy="4495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77500" lnSpcReduction="20000"/>
          </a:bodyPr>
          <a:lstStyle/>
          <a:p>
            <a:r>
              <a:rPr lang="en-IN" dirty="0"/>
              <a:t>Peer- to-Peer Architecture for DDBMS</a:t>
            </a:r>
          </a:p>
          <a:p>
            <a:r>
              <a:rPr lang="en-IN" dirty="0"/>
              <a:t>In these systems, each peer acts both as a client and a server for imparting database services. The peers share their resource with other peers and co-ordinate their activities.</a:t>
            </a:r>
          </a:p>
          <a:p>
            <a:r>
              <a:rPr lang="en-IN" dirty="0"/>
              <a:t>This architecture generally has four levels of schemas −</a:t>
            </a:r>
          </a:p>
          <a:p>
            <a:r>
              <a:rPr lang="en-IN" b="1" dirty="0"/>
              <a:t>Global Conceptual Schema</a:t>
            </a:r>
            <a:r>
              <a:rPr lang="en-IN" dirty="0"/>
              <a:t> − Depicts the global logical view of data.</a:t>
            </a:r>
          </a:p>
          <a:p>
            <a:r>
              <a:rPr lang="en-IN" b="1" dirty="0"/>
              <a:t>Local Conceptual Schema</a:t>
            </a:r>
            <a:r>
              <a:rPr lang="en-IN" dirty="0"/>
              <a:t> − Depicts logical data organization at each site.</a:t>
            </a:r>
          </a:p>
          <a:p>
            <a:r>
              <a:rPr lang="en-IN" b="1" dirty="0"/>
              <a:t>Local Internal Schema</a:t>
            </a:r>
            <a:r>
              <a:rPr lang="en-IN" dirty="0"/>
              <a:t> − Depicts physical data organization at each site.</a:t>
            </a:r>
          </a:p>
          <a:p>
            <a:r>
              <a:rPr lang="en-IN" b="1" dirty="0"/>
              <a:t>External Schema</a:t>
            </a:r>
            <a:r>
              <a:rPr lang="en-IN" dirty="0"/>
              <a:t> − Depicts user view of data.</a:t>
            </a:r>
          </a:p>
          <a:p>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3075" name="Picture 3"/>
          <p:cNvPicPr>
            <a:picLocks noGrp="1" noChangeAspect="1" noChangeArrowheads="1"/>
          </p:cNvPicPr>
          <p:nvPr>
            <p:ph sz="quarter" idx="1"/>
          </p:nvPr>
        </p:nvPicPr>
        <p:blipFill>
          <a:blip r:embed="rId2" cstate="print"/>
          <a:stretch>
            <a:fillRect/>
          </a:stretch>
        </p:blipFill>
        <p:spPr bwMode="auto">
          <a:xfrm>
            <a:off x="1337656" y="1600200"/>
            <a:ext cx="6703638" cy="4495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20000"/>
          </a:bodyPr>
          <a:lstStyle/>
          <a:p>
            <a:r>
              <a:rPr lang="en-IN" dirty="0"/>
              <a:t>Multi - DBMS Architectures</a:t>
            </a:r>
          </a:p>
          <a:p>
            <a:r>
              <a:rPr lang="en-IN" dirty="0"/>
              <a:t>This is an integrated database system formed by a collection of two or more autonomous database systems.</a:t>
            </a:r>
          </a:p>
          <a:p>
            <a:r>
              <a:rPr lang="en-IN" dirty="0"/>
              <a:t>Multi-DBMS can be expressed through six levels of schemas −</a:t>
            </a:r>
          </a:p>
          <a:p>
            <a:r>
              <a:rPr lang="en-IN" b="1" dirty="0"/>
              <a:t>Multi-database View Level</a:t>
            </a:r>
            <a:r>
              <a:rPr lang="en-IN" dirty="0"/>
              <a:t> − Depicts multiple user views comprising of subsets of the integrated distributed database.</a:t>
            </a:r>
          </a:p>
          <a:p>
            <a:r>
              <a:rPr lang="en-IN" b="1" dirty="0"/>
              <a:t>Multi-database Conceptual Level</a:t>
            </a:r>
            <a:r>
              <a:rPr lang="en-IN" dirty="0"/>
              <a:t> − Depicts integrated multi-database that comprises of global logical multi-database structure definitions.</a:t>
            </a:r>
          </a:p>
          <a:p>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85000" lnSpcReduction="20000"/>
          </a:bodyPr>
          <a:lstStyle/>
          <a:p>
            <a:r>
              <a:rPr lang="en-IN" b="1" dirty="0" smtClean="0"/>
              <a:t>Multi-database Internal Level</a:t>
            </a:r>
            <a:r>
              <a:rPr lang="en-IN" dirty="0" smtClean="0"/>
              <a:t> − Depicts the data distribution across different sites and multi-database to local data mapping.</a:t>
            </a:r>
          </a:p>
          <a:p>
            <a:r>
              <a:rPr lang="en-IN" b="1" dirty="0" smtClean="0"/>
              <a:t>Local database View Level</a:t>
            </a:r>
            <a:r>
              <a:rPr lang="en-IN" dirty="0" smtClean="0"/>
              <a:t> − Depicts public view of local data.</a:t>
            </a:r>
          </a:p>
          <a:p>
            <a:r>
              <a:rPr lang="en-IN" b="1" dirty="0" smtClean="0"/>
              <a:t>Local database Conceptual Level</a:t>
            </a:r>
            <a:r>
              <a:rPr lang="en-IN" dirty="0" smtClean="0"/>
              <a:t> − Depicts local data organization at each site.</a:t>
            </a:r>
          </a:p>
          <a:p>
            <a:r>
              <a:rPr lang="en-IN" b="1" dirty="0" smtClean="0"/>
              <a:t>Local database Internal Level</a:t>
            </a:r>
            <a:r>
              <a:rPr lang="en-IN" dirty="0" smtClean="0"/>
              <a:t> − Depicts physical data organization at each site.</a:t>
            </a:r>
          </a:p>
          <a:p>
            <a:r>
              <a:rPr lang="en-IN" dirty="0" smtClean="0"/>
              <a:t>There are two design alternatives for multi-DBMS −</a:t>
            </a:r>
          </a:p>
          <a:p>
            <a:r>
              <a:rPr lang="en-IN" dirty="0" smtClean="0"/>
              <a:t>Model with multi-database conceptual level.</a:t>
            </a:r>
          </a:p>
          <a:p>
            <a:r>
              <a:rPr lang="en-IN" dirty="0" smtClean="0"/>
              <a:t>Model without multi-database conceptual level.</a:t>
            </a:r>
          </a:p>
          <a:p>
            <a:endParaRPr lang="en-I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098" name="Picture 2"/>
          <p:cNvPicPr>
            <a:picLocks noGrp="1" noChangeAspect="1" noChangeArrowheads="1"/>
          </p:cNvPicPr>
          <p:nvPr>
            <p:ph sz="quarter" idx="1"/>
          </p:nvPr>
        </p:nvPicPr>
        <p:blipFill>
          <a:blip r:embed="rId2" cstate="print"/>
          <a:stretch>
            <a:fillRect/>
          </a:stretch>
        </p:blipFill>
        <p:spPr bwMode="auto">
          <a:xfrm>
            <a:off x="1539898" y="1600200"/>
            <a:ext cx="6299153" cy="4495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fontAlgn="base"/>
            <a:r>
              <a:rPr lang="en-IN" b="1" dirty="0"/>
              <a:t>Types:</a:t>
            </a:r>
            <a:r>
              <a:rPr lang="en-IN" dirty="0"/>
              <a:t/>
            </a:r>
            <a:br>
              <a:rPr lang="en-IN" dirty="0"/>
            </a:br>
            <a:r>
              <a:rPr lang="en-IN" dirty="0"/>
              <a:t>1. </a:t>
            </a:r>
            <a:r>
              <a:rPr lang="en-IN" u="sng" dirty="0"/>
              <a:t>Homogeneous Database:</a:t>
            </a:r>
            <a:endParaRPr lang="en-IN" dirty="0"/>
          </a:p>
          <a:p>
            <a:pPr fontAlgn="base"/>
            <a:r>
              <a:rPr lang="en-IN" dirty="0"/>
              <a:t>In a homogeneous database, all different sites store database identically. The operating system, database management system and the data structures used – all are same at all sites. Hence, they’re easy to manage.</a:t>
            </a:r>
          </a:p>
          <a:p>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5122" name="Picture 2"/>
          <p:cNvPicPr>
            <a:picLocks noGrp="1" noChangeAspect="1" noChangeArrowheads="1"/>
          </p:cNvPicPr>
          <p:nvPr>
            <p:ph sz="quarter" idx="1"/>
          </p:nvPr>
        </p:nvPicPr>
        <p:blipFill>
          <a:blip r:embed="rId2" cstate="print"/>
          <a:stretch>
            <a:fillRect/>
          </a:stretch>
        </p:blipFill>
        <p:spPr bwMode="auto">
          <a:xfrm>
            <a:off x="1466478" y="1600200"/>
            <a:ext cx="6445993" cy="4495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Design Alternatives</a:t>
            </a:r>
          </a:p>
          <a:p>
            <a:r>
              <a:rPr lang="en-IN" dirty="0" smtClean="0"/>
              <a:t>The distribution design alternatives for the tables in a DDBMS are as follows −</a:t>
            </a:r>
          </a:p>
          <a:p>
            <a:r>
              <a:rPr lang="en-IN" dirty="0" smtClean="0"/>
              <a:t>Non-replicated and non-fragmented</a:t>
            </a:r>
          </a:p>
          <a:p>
            <a:r>
              <a:rPr lang="en-IN" dirty="0" smtClean="0"/>
              <a:t>Fully replicated</a:t>
            </a:r>
          </a:p>
          <a:p>
            <a:r>
              <a:rPr lang="en-IN" dirty="0" smtClean="0"/>
              <a:t>Partially replicated</a:t>
            </a:r>
          </a:p>
          <a:p>
            <a:r>
              <a:rPr lang="en-IN" dirty="0" smtClean="0"/>
              <a:t>Fragmented</a:t>
            </a:r>
          </a:p>
          <a:p>
            <a:r>
              <a:rPr lang="en-IN" dirty="0" smtClean="0"/>
              <a:t>Mixed</a:t>
            </a:r>
          </a:p>
          <a:p>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r>
              <a:rPr lang="en-IN" dirty="0" smtClean="0"/>
              <a:t>Non-replicated &amp; Non-fragmented</a:t>
            </a:r>
          </a:p>
          <a:p>
            <a:r>
              <a:rPr lang="en-IN" dirty="0" smtClean="0"/>
              <a:t>In this design alternative, different tables are placed at different sites. Data is placed so that it is at a close proximity to the site where it is used most. It is most suitable for database systems where the percentage of queries needed to join information in tables placed at different sites is low. If an appropriate distribution strategy is adopted, then this design alternative helps to reduce the communication cost during data processing</a:t>
            </a:r>
            <a:r>
              <a:rPr lang="en-IN" dirty="0" smtClean="0"/>
              <a:t>.</a:t>
            </a:r>
            <a:endParaRPr lang="en-IN"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r>
              <a:rPr lang="en-IN" dirty="0" smtClean="0"/>
              <a:t>Fully Replicated</a:t>
            </a:r>
          </a:p>
          <a:p>
            <a:r>
              <a:rPr lang="en-IN" dirty="0" smtClean="0"/>
              <a:t>In this design alternative, at each site, one copy of all the database tables is stored. Since, each site has its own copy of the entire database, queries are very fast requiring negligible communication cost. On the contrary, the massive redundancy in data requires huge cost during update operations. Hence, this is suitable for systems where a large number of queries is required to be handled whereas the number of database updates is low.</a:t>
            </a:r>
          </a:p>
          <a:p>
            <a:endParaRPr lang="en-IN" dirty="0" smtClean="0"/>
          </a:p>
          <a:p>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r>
              <a:rPr lang="en-IN" dirty="0" smtClean="0"/>
              <a:t>Partially Replicated</a:t>
            </a:r>
          </a:p>
          <a:p>
            <a:r>
              <a:rPr lang="en-IN" dirty="0" smtClean="0"/>
              <a:t>Copies of tables or portions of tables are stored at different sites. The distribution of the tables is done in accordance to the frequency of access. This takes into consideration the fact that the frequency of accessing the tables vary considerably from site to site. The number of copies of the tables (or portions) depends on how frequently the access queries execute and the site which generate the access queries.</a:t>
            </a:r>
          </a:p>
          <a:p>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r>
              <a:rPr lang="en-IN" dirty="0" smtClean="0"/>
              <a:t>Fragmented</a:t>
            </a:r>
          </a:p>
          <a:p>
            <a:r>
              <a:rPr lang="en-IN" dirty="0" smtClean="0"/>
              <a:t>In this design, a table is divided into two or more pieces referred to as fragments or partitions, and each fragment can be stored at different sites. This considers the fact that it seldom happens that all data stored in a table is required at a given site. Moreover, fragmentation increases parallelism and provides better disaster recovery. Here, there is only one copy of each fragment in the system, i.e. no redundant data.</a:t>
            </a:r>
          </a:p>
          <a:p>
            <a:endParaRPr lang="en-IN" dirty="0" smtClean="0"/>
          </a:p>
          <a:p>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The three fragmentation techniques are −</a:t>
            </a:r>
          </a:p>
          <a:p>
            <a:r>
              <a:rPr lang="en-IN" dirty="0" smtClean="0"/>
              <a:t>Vertical fragmentation</a:t>
            </a:r>
          </a:p>
          <a:p>
            <a:r>
              <a:rPr lang="en-IN" dirty="0" smtClean="0"/>
              <a:t>Horizontal fragmentation</a:t>
            </a:r>
          </a:p>
          <a:p>
            <a:r>
              <a:rPr lang="en-IN" dirty="0" smtClean="0"/>
              <a:t>Hybrid fragmentation</a:t>
            </a:r>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Mixed Distribution</a:t>
            </a:r>
          </a:p>
          <a:p>
            <a:r>
              <a:rPr lang="en-IN" dirty="0" smtClean="0"/>
              <a:t>This is a combination of fragmentation and partial replications. Here, the tables are initially fragmented in any form (horizontal or vertical), and then these fragments are partially replicated across the different sites according to the frequency of accessing the fragments.</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a:bodyPr>
          <a:lstStyle/>
          <a:p>
            <a:pPr fontAlgn="base"/>
            <a:r>
              <a:rPr lang="en-IN" dirty="0" smtClean="0"/>
              <a:t>2. </a:t>
            </a:r>
            <a:r>
              <a:rPr lang="en-IN" u="sng" dirty="0" smtClean="0"/>
              <a:t>Heterogeneous Database:</a:t>
            </a:r>
            <a:endParaRPr lang="en-IN" dirty="0" smtClean="0"/>
          </a:p>
          <a:p>
            <a:pPr fontAlgn="base"/>
            <a:r>
              <a:rPr lang="en-IN" dirty="0" smtClean="0"/>
              <a:t>In a heterogeneous distributed database, different sites can use different schema and software that can lead to problems in query processing and transactions.</a:t>
            </a:r>
          </a:p>
          <a:p>
            <a:pPr fontAlgn="base"/>
            <a:r>
              <a:rPr lang="en-IN" dirty="0" smtClean="0"/>
              <a:t> Also, a particular site might be completely unaware of the other sites. Different computers may use a different operating system, different database application. </a:t>
            </a:r>
          </a:p>
          <a:p>
            <a:pPr fontAlgn="base"/>
            <a:r>
              <a:rPr lang="en-IN" dirty="0" smtClean="0"/>
              <a:t>They may even use different data models for the database. Hence, translations are required for different sites to communicate.</a:t>
            </a: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85000" lnSpcReduction="20000"/>
          </a:bodyPr>
          <a:lstStyle/>
          <a:p>
            <a:pPr fontAlgn="base"/>
            <a:r>
              <a:rPr lang="en-IN" b="1" dirty="0"/>
              <a:t>Distributed Data Storage</a:t>
            </a:r>
            <a:endParaRPr lang="en-IN" dirty="0"/>
          </a:p>
          <a:p>
            <a:pPr fontAlgn="base"/>
            <a:r>
              <a:rPr lang="en-IN" dirty="0"/>
              <a:t>There are 2 ways in which data can be stored on different sites. These are:</a:t>
            </a:r>
            <a:br>
              <a:rPr lang="en-IN" dirty="0"/>
            </a:br>
            <a:r>
              <a:rPr lang="en-IN" dirty="0"/>
              <a:t>1. </a:t>
            </a:r>
            <a:r>
              <a:rPr lang="en-IN" u="sng" dirty="0"/>
              <a:t>Replication</a:t>
            </a:r>
            <a:r>
              <a:rPr lang="en-IN" dirty="0"/>
              <a:t/>
            </a:r>
            <a:br>
              <a:rPr lang="en-IN" dirty="0"/>
            </a:br>
            <a:r>
              <a:rPr lang="en-IN" dirty="0"/>
              <a:t>In this approach, the entire relation is stored redundantly at 2 or more sites. If the entire database is available at all sites, it is a fully redundant database</a:t>
            </a:r>
            <a:r>
              <a:rPr lang="en-IN" dirty="0" smtClean="0"/>
              <a:t>.</a:t>
            </a:r>
          </a:p>
          <a:p>
            <a:pPr fontAlgn="base"/>
            <a:r>
              <a:rPr lang="en-IN" dirty="0" smtClean="0"/>
              <a:t> </a:t>
            </a:r>
            <a:r>
              <a:rPr lang="en-IN" dirty="0"/>
              <a:t>Hence, in replication, systems maintain copies of data.</a:t>
            </a:r>
            <a:br>
              <a:rPr lang="en-IN" dirty="0"/>
            </a:br>
            <a:r>
              <a:rPr lang="en-IN" dirty="0"/>
              <a:t>This is advantageous as it increases the availability of data at different sites</a:t>
            </a:r>
            <a:r>
              <a:rPr lang="en-IN" dirty="0" smtClean="0"/>
              <a:t>.</a:t>
            </a:r>
          </a:p>
          <a:p>
            <a:pPr fontAlgn="base"/>
            <a:r>
              <a:rPr lang="en-IN" dirty="0" smtClean="0"/>
              <a:t> </a:t>
            </a:r>
            <a:r>
              <a:rPr lang="en-IN" dirty="0"/>
              <a:t>Also, now query requests can be processed in parallel.</a:t>
            </a:r>
            <a:br>
              <a:rPr lang="en-IN" dirty="0"/>
            </a:br>
            <a:r>
              <a:rPr lang="en-IN" dirty="0"/>
              <a:t>However, it has certain disadvantages as well. Data needs to be constantly updated</a:t>
            </a:r>
            <a:r>
              <a:rPr lang="en-IN" dirty="0" smtClean="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fontAlgn="base"/>
            <a:r>
              <a:rPr lang="en-IN" dirty="0" smtClean="0"/>
              <a:t> Any change made at one site needs to be recorded at every site that relation is stored or else it may lead to inconsistency. This is a lot of overhead.</a:t>
            </a:r>
          </a:p>
          <a:p>
            <a:pPr fontAlgn="base"/>
            <a:r>
              <a:rPr lang="en-IN" dirty="0" smtClean="0"/>
              <a:t> Also, concurrency control becomes way more complex as concurrent access now needs to be checked over a number of sites.</a:t>
            </a:r>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fontAlgn="base"/>
            <a:r>
              <a:rPr lang="en-IN" dirty="0" smtClean="0"/>
              <a:t>2. </a:t>
            </a:r>
            <a:r>
              <a:rPr lang="en-IN" u="sng" dirty="0" smtClean="0"/>
              <a:t>Fragmentation</a:t>
            </a:r>
            <a:r>
              <a:rPr lang="en-IN" dirty="0" smtClean="0"/>
              <a:t/>
            </a:r>
            <a:br>
              <a:rPr lang="en-IN" dirty="0" smtClean="0"/>
            </a:br>
            <a:r>
              <a:rPr lang="en-IN" dirty="0" smtClean="0"/>
              <a:t>In this approach, the relations are fragmented (i.e., they’re divided into smaller parts) and each of the fragments is stored in different sites where they’re required. It must be made sure that the fragments are such that they can be used to reconstruct the original relation (</a:t>
            </a:r>
            <a:r>
              <a:rPr lang="en-IN" dirty="0" err="1" smtClean="0"/>
              <a:t>i.e</a:t>
            </a:r>
            <a:r>
              <a:rPr lang="en-IN" dirty="0" smtClean="0"/>
              <a:t>, there isn’t any loss of data).</a:t>
            </a:r>
            <a:br>
              <a:rPr lang="en-IN" dirty="0" smtClean="0"/>
            </a:br>
            <a:endParaRPr lang="en-IN" dirty="0" smtClean="0"/>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fontAlgn="base"/>
            <a:r>
              <a:rPr lang="en-IN" dirty="0" smtClean="0"/>
              <a:t>Fragmentation is advantageous as it doesn’t create copies of data, consistency is not a problem.</a:t>
            </a:r>
            <a:br>
              <a:rPr lang="en-IN" dirty="0" smtClean="0"/>
            </a:br>
            <a:r>
              <a:rPr lang="en-IN" dirty="0" smtClean="0"/>
              <a:t>Fragmentation of relations can be done in two ways:</a:t>
            </a:r>
          </a:p>
          <a:p>
            <a:pPr fontAlgn="base"/>
            <a:r>
              <a:rPr lang="en-IN" dirty="0" smtClean="0"/>
              <a:t>Horizontal fragmentation – Splitting by rows – The relation is fragmented into groups of </a:t>
            </a:r>
            <a:r>
              <a:rPr lang="en-IN" dirty="0" err="1" smtClean="0"/>
              <a:t>tuples</a:t>
            </a:r>
            <a:r>
              <a:rPr lang="en-IN" dirty="0" smtClean="0"/>
              <a:t> so that each </a:t>
            </a:r>
            <a:r>
              <a:rPr lang="en-IN" dirty="0" err="1" smtClean="0"/>
              <a:t>tuple</a:t>
            </a:r>
            <a:r>
              <a:rPr lang="en-IN" dirty="0" smtClean="0"/>
              <a:t> is assigned to at least one fragment.</a:t>
            </a:r>
          </a:p>
          <a:p>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fontAlgn="base"/>
            <a:r>
              <a:rPr lang="en-IN" dirty="0" smtClean="0"/>
              <a:t>Vertical fragmentation – Splitting by columns – The schema of the relation is divided into smaller schemas. Each fragment must contain a common candidate key so as to ensure lossless join.</a:t>
            </a:r>
          </a:p>
          <a:p>
            <a:pPr fontAlgn="base"/>
            <a:r>
              <a:rPr lang="en-IN" dirty="0" smtClean="0"/>
              <a:t>In certain cases, an approach that is hybrid of fragmentation and replication is used.</a:t>
            </a:r>
          </a:p>
          <a:p>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3A11ABF065C74A83F726546F44CFCD" ma:contentTypeVersion="6" ma:contentTypeDescription="Create a new document." ma:contentTypeScope="" ma:versionID="2d92a8a1e21ea7bbd8b6a92b7e7560d9">
  <xsd:schema xmlns:xsd="http://www.w3.org/2001/XMLSchema" xmlns:xs="http://www.w3.org/2001/XMLSchema" xmlns:p="http://schemas.microsoft.com/office/2006/metadata/properties" xmlns:ns2="f9d92678-17ca-4ef0-8423-274b48237a15" xmlns:ns3="6aaea026-9320-4bd0-bd66-90815ec77af8" targetNamespace="http://schemas.microsoft.com/office/2006/metadata/properties" ma:root="true" ma:fieldsID="ac03c248bb415ea65214897effee7ad6" ns2:_="" ns3:_="">
    <xsd:import namespace="f9d92678-17ca-4ef0-8423-274b48237a15"/>
    <xsd:import namespace="6aaea026-9320-4bd0-bd66-90815ec77af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d92678-17ca-4ef0-8423-274b48237a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aaea026-9320-4bd0-bd66-90815ec77af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DF162FC-89DE-416E-928E-E62947735246}"/>
</file>

<file path=customXml/itemProps2.xml><?xml version="1.0" encoding="utf-8"?>
<ds:datastoreItem xmlns:ds="http://schemas.openxmlformats.org/officeDocument/2006/customXml" ds:itemID="{789CA8AF-D7FC-4565-A8C1-48BE4D00F40B}"/>
</file>

<file path=customXml/itemProps3.xml><?xml version="1.0" encoding="utf-8"?>
<ds:datastoreItem xmlns:ds="http://schemas.openxmlformats.org/officeDocument/2006/customXml" ds:itemID="{29C5C73F-62CA-4D9D-B74B-5767D161CF67}"/>
</file>

<file path=docProps/app.xml><?xml version="1.0" encoding="utf-8"?>
<Properties xmlns="http://schemas.openxmlformats.org/officeDocument/2006/extended-properties" xmlns:vt="http://schemas.openxmlformats.org/officeDocument/2006/docPropsVTypes">
  <Template>Median</Template>
  <TotalTime>131</TotalTime>
  <Words>1171</Words>
  <Application>Microsoft Office PowerPoint</Application>
  <PresentationFormat>On-screen Show (4:3)</PresentationFormat>
  <Paragraphs>105</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Median</vt:lpstr>
      <vt:lpstr>Distributed data base system</vt:lpstr>
      <vt:lpstr>Slide 2</vt:lpstr>
      <vt:lpstr>Slide 3</vt:lpstr>
      <vt:lpstr>Slide 4</vt:lpstr>
      <vt:lpstr>Slide 5</vt:lpstr>
      <vt:lpstr>Slide 6</vt:lpstr>
      <vt:lpstr>Slide 7</vt:lpstr>
      <vt:lpstr>Slide 8</vt:lpstr>
      <vt:lpstr>Slide 9</vt:lpstr>
      <vt:lpstr>Types of Distributed Databases </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Distributed data base system</dc:title>
  <dc:creator>User</dc:creator>
  <cp:lastModifiedBy>User</cp:lastModifiedBy>
  <cp:revision>11</cp:revision>
  <dcterms:created xsi:type="dcterms:W3CDTF">2020-10-24T09:20:32Z</dcterms:created>
  <dcterms:modified xsi:type="dcterms:W3CDTF">2020-10-24T11:32:23Z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0x0101003B3A11ABF065C74A83F726546F44CFCD</vt:lpwstr>
  </property>
</Properties>
</file>